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heme/theme3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1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3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5"/>
  </p:notesMasterIdLst>
  <p:sldIdLst>
    <p:sldId id="271" r:id="rId3"/>
    <p:sldId id="274" r:id="rId4"/>
    <p:sldId id="288" r:id="rId5"/>
    <p:sldId id="289" r:id="rId6"/>
    <p:sldId id="286" r:id="rId7"/>
    <p:sldId id="318" r:id="rId8"/>
    <p:sldId id="319" r:id="rId9"/>
    <p:sldId id="340" r:id="rId10"/>
    <p:sldId id="341" r:id="rId11"/>
    <p:sldId id="339" r:id="rId12"/>
    <p:sldId id="342" r:id="rId13"/>
    <p:sldId id="346" r:id="rId14"/>
    <p:sldId id="344" r:id="rId15"/>
    <p:sldId id="347" r:id="rId16"/>
    <p:sldId id="348" r:id="rId17"/>
    <p:sldId id="349" r:id="rId18"/>
    <p:sldId id="350" r:id="rId19"/>
    <p:sldId id="345" r:id="rId20"/>
    <p:sldId id="351" r:id="rId21"/>
    <p:sldId id="352" r:id="rId22"/>
    <p:sldId id="353" r:id="rId23"/>
    <p:sldId id="354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8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2.xml"/><Relationship Id="rId9" Type="http://schemas.openxmlformats.org/officeDocument/2006/relationships/tags" Target="../tags/tag97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1.xml"/><Relationship Id="rId9" Type="http://schemas.openxmlformats.org/officeDocument/2006/relationships/tags" Target="../tags/tag106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8.xml"/><Relationship Id="rId9" Type="http://schemas.openxmlformats.org/officeDocument/2006/relationships/tags" Target="../tags/tag12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2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7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2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23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tags" Target="../tags/tag146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135.xml"/><Relationship Id="rId16" Type="http://schemas.openxmlformats.org/officeDocument/2006/relationships/slideLayout" Target="../slideLayouts/slideLayout18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5" Type="http://schemas.openxmlformats.org/officeDocument/2006/relationships/tags" Target="../tags/tag148.xml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tags" Target="../tags/tag1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4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4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4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83920" y="808990"/>
            <a:ext cx="10041255" cy="189674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Python</a:t>
            </a:r>
            <a:r>
              <a:rPr lang="zh-CN" altLang="en-US" dirty="0">
                <a:sym typeface="Arial" panose="020B0604020202020204" pitchFamily="34" charset="0"/>
              </a:rPr>
              <a:t>程序设计综合训练</a:t>
            </a:r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Arial" panose="020B0604020202020204" pitchFamily="34" charset="0"/>
              </a:rPr>
              <a:t> 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郭  宇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ACAA0-D8AC-4345-AF2B-C5BE0337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非线性方程组求解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73759F-8784-4D3C-AA9D-8B15CE2DA81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281113" y="2163600"/>
                <a:ext cx="3390640" cy="34452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scipy.optimize.fsolve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可以对非线性方程组进行求解，它的基本调用形式是</a:t>
                </a:r>
                <a:r>
                  <a:rPr lang="en-US" altLang="zh-CN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fsolve</a:t>
                </a:r>
                <a:r>
                  <a:rPr lang="en-US" altLang="zh-CN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(func,x0),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其中</a:t>
                </a:r>
                <a:r>
                  <a:rPr lang="en-US" altLang="zh-CN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func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是计算方程组误差的函数，</a:t>
                </a:r>
                <a:r>
                  <a:rPr lang="en-US" altLang="zh-CN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x0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是未知数的初始值。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dirty="0"/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方程组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+3=0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−1.5=0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=0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73759F-8784-4D3C-AA9D-8B15CE2DA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281113" y="2163600"/>
                <a:ext cx="3390640" cy="3445200"/>
              </a:xfrm>
              <a:blipFill>
                <a:blip r:embed="rId2"/>
                <a:stretch>
                  <a:fillRect l="-180" t="-885" r="-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FECE34F-C82A-491B-A75B-7C901F3C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473" y="1444378"/>
            <a:ext cx="4881620" cy="37920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D6BFA8-31CE-425D-9A62-4894A915DA58}"/>
              </a:ext>
            </a:extLst>
          </p:cNvPr>
          <p:cNvSpPr txBox="1"/>
          <p:nvPr/>
        </p:nvSpPr>
        <p:spPr>
          <a:xfrm>
            <a:off x="6192530" y="5227264"/>
            <a:ext cx="4881620" cy="115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en-US" altLang="zh-CN" sz="1600" b="1" i="1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f()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是误差函数，</a:t>
            </a:r>
            <a:r>
              <a:rPr lang="en-US" altLang="zh-CN" sz="1600" b="1" i="1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参数是初始值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en-US" altLang="zh-CN" sz="1600" b="1" i="1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tolist()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方法转换为标准浮点数列表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 sz="1600" b="1" i="1" dirty="0" err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fsolve</a:t>
            </a:r>
            <a:r>
              <a:rPr lang="en-US" altLang="zh-CN" sz="1600" b="1" i="1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().</a:t>
            </a:r>
            <a:endParaRPr lang="zh-CN" altLang="en-US" sz="1600" b="1" i="1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42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ACAA0-D8AC-4345-AF2B-C5BE0337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最小二乘拟合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73759F-8784-4D3C-AA9D-8B15CE2DA81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281113" y="2163600"/>
                <a:ext cx="4255832" cy="3445200"/>
              </a:xfrm>
            </p:spPr>
            <p:txBody>
              <a:bodyPr/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假设有一组实验数据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，我们事先知道他们之前满足某种函数关系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通过已知信息，确定函数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一些参数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如果用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表示这些参数，那么目标是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0" i="1" baseline="30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D73759F-8784-4D3C-AA9D-8B15CE2DA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281113" y="2163600"/>
                <a:ext cx="4255832" cy="3445200"/>
              </a:xfrm>
              <a:blipFill>
                <a:blip r:embed="rId2"/>
                <a:stretch>
                  <a:fillRect l="-287" t="-1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66922A52-AF1D-4FD6-AA61-744805326111}"/>
              </a:ext>
            </a:extLst>
          </p:cNvPr>
          <p:cNvSpPr txBox="1"/>
          <p:nvPr/>
        </p:nvSpPr>
        <p:spPr>
          <a:xfrm>
            <a:off x="1430606" y="4975000"/>
            <a:ext cx="4106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600" b="1" i="1" spc="150" dirty="0" err="1">
                <a:solidFill>
                  <a:schemeClr val="accent6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scipy.optimize.leastsq</a:t>
            </a:r>
            <a:r>
              <a:rPr lang="en-US" altLang="zh-CN" sz="1600" b="1" i="1" spc="150" dirty="0">
                <a:solidFill>
                  <a:schemeClr val="accent6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()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函数进行最小二乘拟合计算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3ADA3F-6A08-417C-BF1D-3771D816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582" y="1418748"/>
            <a:ext cx="5142305" cy="28678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000F43E-A176-49A7-8F88-1BD9851BEB72}"/>
              </a:ext>
            </a:extLst>
          </p:cNvPr>
          <p:cNvSpPr txBox="1"/>
          <p:nvPr/>
        </p:nvSpPr>
        <p:spPr>
          <a:xfrm>
            <a:off x="9013077" y="4459347"/>
            <a:ext cx="2860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定义误差函数</a:t>
            </a:r>
            <a:endParaRPr lang="en-US" altLang="zh-CN" sz="1600" b="1" spc="1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 sz="1600" b="1" i="1" spc="150" dirty="0" err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leastsq</a:t>
            </a:r>
            <a:r>
              <a:rPr lang="en-US" altLang="zh-CN" sz="1600" b="1" i="1" spc="1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()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8AD6A64-7167-4637-9FE7-406021B3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82" y="4320770"/>
            <a:ext cx="2983670" cy="12082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D632BA4-D52F-401A-93AF-8AA542718C02}"/>
              </a:ext>
            </a:extLst>
          </p:cNvPr>
          <p:cNvSpPr txBox="1"/>
          <p:nvPr/>
        </p:nvSpPr>
        <p:spPr>
          <a:xfrm>
            <a:off x="3185268" y="3886200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15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最小二乘拟合</a:t>
            </a:r>
          </a:p>
        </p:txBody>
      </p:sp>
    </p:spTree>
    <p:extLst>
      <p:ext uri="{BB962C8B-B14F-4D97-AF65-F5344CB8AC3E}">
        <p14:creationId xmlns:p14="http://schemas.microsoft.com/office/powerpoint/2010/main" val="3186744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ACAA0-D8AC-4345-AF2B-C5BE0337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最小二乘拟合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3759F-8784-4D3C-AA9D-8B15CE2DA8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1113" y="1887900"/>
            <a:ext cx="4255832" cy="3445200"/>
          </a:xfrm>
        </p:spPr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正弦波数据拟合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00F43E-A176-49A7-8F88-1BD9851BEB72}"/>
              </a:ext>
            </a:extLst>
          </p:cNvPr>
          <p:cNvSpPr txBox="1"/>
          <p:nvPr/>
        </p:nvSpPr>
        <p:spPr>
          <a:xfrm>
            <a:off x="8591405" y="4493590"/>
            <a:ext cx="2860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定义正弦波函数</a:t>
            </a:r>
            <a:endParaRPr lang="en-US" altLang="zh-CN" sz="1600" b="1" spc="1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定义误差函数</a:t>
            </a:r>
            <a:endParaRPr lang="en-US" altLang="zh-CN" sz="1600" b="1" spc="1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为数据</a:t>
            </a:r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值加入随机噪声</a:t>
            </a:r>
            <a:endParaRPr lang="en-US" altLang="zh-CN" sz="1600" b="1" spc="1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调用</a:t>
            </a:r>
            <a:r>
              <a:rPr lang="en-US" altLang="zh-CN" sz="1600" b="1" i="1" spc="150" dirty="0" err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leastsq</a:t>
            </a:r>
            <a:r>
              <a:rPr lang="en-US" altLang="zh-CN" sz="1600" b="1" i="1" spc="150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()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B1F960-4263-4564-B724-AB514D773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44" y="2196884"/>
            <a:ext cx="4162402" cy="22967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FA621C-C56E-405A-BC8C-6BF80D12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4" y="4598874"/>
            <a:ext cx="4178041" cy="15787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66FAB6-401A-4C38-945A-AC866480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901" y="2196884"/>
            <a:ext cx="4162402" cy="22990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DF1DB5-F3C2-4341-80F5-A8F91EA74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052" y="4562807"/>
            <a:ext cx="1766020" cy="11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0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二、特征值与特征向量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430" y="2163445"/>
            <a:ext cx="9626600" cy="3926205"/>
          </a:xfrm>
        </p:spPr>
        <p:txBody>
          <a:bodyPr>
            <a:normAutofit fontScale="97500"/>
          </a:bodyPr>
          <a:lstStyle/>
          <a:p>
            <a:pPr marL="514350" indent="-514350" defTabSz="914400">
              <a:buAutoNum type="arabicPeriod"/>
              <a:tabLst>
                <a:tab pos="4178300" algn="l"/>
              </a:tabLs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特征值与特征向量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marL="514350" indent="-514350" defTabSz="914400">
              <a:buAutoNum type="arabicPeriod"/>
              <a:tabLst>
                <a:tab pos="4178300" algn="l"/>
              </a:tabLst>
            </a:pPr>
            <a:r>
              <a:rPr lang="zh-CN" altLang="en-US" sz="2800" dirty="0">
                <a:sym typeface="Arial" panose="020B0604020202020204" pitchFamily="34" charset="0"/>
              </a:rPr>
              <a:t>广义特征值与特征向量</a:t>
            </a:r>
            <a:endParaRPr lang="en-US" altLang="zh-CN" sz="2800" dirty="0">
              <a:sym typeface="Arial" panose="020B0604020202020204" pitchFamily="34" charset="0"/>
            </a:endParaRPr>
          </a:p>
          <a:p>
            <a:pPr marL="514350" indent="-514350" defTabSz="914400">
              <a:buAutoNum type="arabicPeriod"/>
              <a:tabLst>
                <a:tab pos="4178300" algn="l"/>
              </a:tabLs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椭圆拟合求解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marL="514350" indent="-514350" defTabSz="914400">
              <a:buAutoNum type="arabicPeriod"/>
              <a:tabLst>
                <a:tab pos="4178300" algn="l"/>
              </a:tabLst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32898A-7012-44DC-9AEA-B223D2088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273" y="2682878"/>
            <a:ext cx="3429215" cy="1043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918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1.</a:t>
            </a:r>
            <a:r>
              <a:rPr lang="zh-CN" altLang="en-US" dirty="0">
                <a:sym typeface="Arial" panose="020B0604020202020204" pitchFamily="34" charset="0"/>
              </a:rPr>
              <a:t>特征值与特征向量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956D1162-D13C-477D-839F-938D8963904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281113" y="2163600"/>
                <a:ext cx="4255832" cy="34452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𝑨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可看做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维空间中的线性变换，若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是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𝑨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的特征向量，那么经过这个线性变换后，新的向量仍然与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方向相同，只是长度发生改变。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𝑨𝒙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𝜆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𝒙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通过</a:t>
                </a:r>
                <a:r>
                  <a:rPr lang="en-US" altLang="zh-CN" b="1" i="1" dirty="0" err="1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linalg.eig</a:t>
                </a:r>
                <a:r>
                  <a:rPr lang="en-US" altLang="zh-CN" b="1" i="1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(A)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可以计算矩阵的特征值</a:t>
                </a:r>
                <a:r>
                  <a:rPr lang="en-US" altLang="zh-CN" b="1" i="1" dirty="0" err="1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evalues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和特征向量</a:t>
                </a:r>
                <a:r>
                  <a:rPr lang="en-US" altLang="zh-CN" b="1" i="1" dirty="0" err="1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evectors</a:t>
                </a:r>
                <a:r>
                  <a:rPr lang="en-US" altLang="zh-CN" b="1" i="1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956D1162-D13C-477D-839F-938D89639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281113" y="2163600"/>
                <a:ext cx="4255832" cy="3445200"/>
              </a:xfrm>
              <a:blipFill>
                <a:blip r:embed="rId4"/>
                <a:stretch>
                  <a:fillRect l="-573" t="-1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2A1E017-C6FA-4739-8F16-521A203D8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43" y="5361703"/>
            <a:ext cx="4087571" cy="72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21C869-4D3D-4F4D-9E5D-ECADCF14E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332" y="1350289"/>
            <a:ext cx="4829212" cy="33099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1FFD17-E336-4D2B-A8DB-6FA438F56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350" y="4709159"/>
            <a:ext cx="1693358" cy="15971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A6F1B1D-448B-4919-8B12-752A140C9BA5}"/>
              </a:ext>
            </a:extLst>
          </p:cNvPr>
          <p:cNvSpPr txBox="1"/>
          <p:nvPr/>
        </p:nvSpPr>
        <p:spPr>
          <a:xfrm>
            <a:off x="8128509" y="5023149"/>
            <a:ext cx="3056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构建</a:t>
            </a:r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个普通向量对比测试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2845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2.</a:t>
            </a:r>
            <a:r>
              <a:rPr lang="zh-CN" altLang="en-US" dirty="0">
                <a:sym typeface="Arial" panose="020B0604020202020204" pitchFamily="34" charset="0"/>
              </a:rPr>
              <a:t>广义特征值与特征向量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956D1162-D13C-477D-839F-938D8963904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281113" y="2163600"/>
                <a:ext cx="4255832" cy="34452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广义特征值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问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题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𝑨𝒙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𝜆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𝑩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𝒙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通过</a:t>
                </a:r>
                <a:r>
                  <a:rPr lang="en-US" altLang="zh-CN" b="1" i="1" dirty="0" err="1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linalg.eig</a:t>
                </a:r>
                <a:r>
                  <a:rPr lang="en-US" altLang="zh-CN" b="1" i="1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(A)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可以计算矩阵的广义特征值</a:t>
                </a:r>
                <a:r>
                  <a:rPr lang="en-US" altLang="zh-CN" b="1" i="1" dirty="0" err="1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evalues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和特征向量</a:t>
                </a:r>
                <a:r>
                  <a:rPr lang="en-US" altLang="zh-CN" b="1" i="1" dirty="0" err="1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evectors</a:t>
                </a:r>
                <a:r>
                  <a:rPr lang="en-US" altLang="zh-CN" b="1" i="1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956D1162-D13C-477D-839F-938D89639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281113" y="2163600"/>
                <a:ext cx="4255832" cy="3445200"/>
              </a:xfrm>
              <a:blipFill>
                <a:blip r:embed="rId4"/>
                <a:stretch>
                  <a:fillRect l="-573" t="-1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EE55558-644D-45CA-A7CE-B4C552B07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471" y="2289882"/>
            <a:ext cx="4998303" cy="1787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7555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3.</a:t>
            </a:r>
            <a:r>
              <a:rPr lang="zh-CN" altLang="en-US" dirty="0">
                <a:sym typeface="Arial" panose="020B0604020202020204" pitchFamily="34" charset="0"/>
              </a:rPr>
              <a:t>椭圆拟合求解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956D1162-D13C-477D-839F-938D8963904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281112" y="2163600"/>
                <a:ext cx="4485581" cy="3993666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椭圆上的点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满足如下方程：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𝑎</m:t>
                      </m:r>
                      <m:sSup>
                        <m:sSup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𝑏𝑥𝑦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𝑐</m:t>
                      </m:r>
                      <m:sSup>
                        <m:sSupPr>
                          <m:ctrlPr>
                            <a:rPr lang="en-US" altLang="zh-CN" sz="1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1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𝑑𝑥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𝑒𝑦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+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𝑓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=0</m:t>
                      </m:r>
                    </m:oMath>
                  </m:oMathPara>
                </a14:m>
                <a:endPara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𝒂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[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𝑏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𝑐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𝑑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𝑓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]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为椭圆参数，如果我们定义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p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,1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]</m:t>
                        </m:r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𝑫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libri" panose="020F0502020204030204" pitchFamily="34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libri" panose="020F0502020204030204" pitchFamily="34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b="1" i="1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，</a:t>
                </a:r>
                <a:r>
                  <a:rPr lang="zh-CN" altLang="en-US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𝒂</m:t>
                    </m:r>
                  </m:oMath>
                </a14:m>
                <a:r>
                  <a:rPr lang="zh-CN" altLang="en-US" dirty="0"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rPr>
                  <a:t>满足如下方程</a:t>
                </a:r>
                <a:endParaRPr lang="en-US" altLang="zh-CN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𝑫𝒂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𝜆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𝑪𝒂</m:t>
                      </m:r>
                    </m:oMath>
                  </m:oMathPara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𝑪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956D1162-D13C-477D-839F-938D89639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281112" y="2163600"/>
                <a:ext cx="4485581" cy="3993666"/>
              </a:xfrm>
              <a:blipFill>
                <a:blip r:embed="rId4"/>
                <a:stretch>
                  <a:fillRect t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83A1CB6-1B95-42C5-A214-A880607E7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980" y="1302175"/>
            <a:ext cx="5222403" cy="20533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FBAFCB-2021-4A1B-9CAF-601AF2304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652" y="3643812"/>
            <a:ext cx="5221731" cy="21337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9C9881-2B4A-4C2F-B2D0-95FF9A2FC286}"/>
              </a:ext>
            </a:extLst>
          </p:cNvPr>
          <p:cNvSpPr txBox="1"/>
          <p:nvPr/>
        </p:nvSpPr>
        <p:spPr>
          <a:xfrm>
            <a:off x="6905065" y="3310269"/>
            <a:ext cx="4016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使用椭圆的参数方程生成带噪声数据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ACFD0C-0D05-42E4-BA8E-9ACE05B83F28}"/>
              </a:ext>
            </a:extLst>
          </p:cNvPr>
          <p:cNvSpPr txBox="1"/>
          <p:nvPr/>
        </p:nvSpPr>
        <p:spPr>
          <a:xfrm>
            <a:off x="6188249" y="5727387"/>
            <a:ext cx="3001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计算广义特征向量特征值</a:t>
            </a:r>
            <a:endParaRPr lang="en-US" altLang="zh-CN" sz="1600" b="1" spc="15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将特征向量带入椭圆方程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F39C11-39ED-4EEE-8926-19000524B6A9}"/>
              </a:ext>
            </a:extLst>
          </p:cNvPr>
          <p:cNvSpPr txBox="1"/>
          <p:nvPr/>
        </p:nvSpPr>
        <p:spPr>
          <a:xfrm>
            <a:off x="9366506" y="5727386"/>
            <a:ext cx="2433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600" b="1" spc="150" dirty="0">
                <a:latin typeface="宋体" panose="02010600030101010101" pitchFamily="2" charset="-122"/>
                <a:ea typeface="宋体" panose="02010600030101010101" pitchFamily="2" charset="-122"/>
              </a:rPr>
              <a:t>选择误差最小的特征向量作为椭圆参数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088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3.</a:t>
            </a:r>
            <a:r>
              <a:rPr lang="zh-CN" altLang="en-US" dirty="0">
                <a:sym typeface="Arial" panose="020B0604020202020204" pitchFamily="34" charset="0"/>
              </a:rPr>
              <a:t>椭圆拟合求解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C7E6DB-C823-4953-9555-B03508D21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987" y="2452019"/>
            <a:ext cx="5300417" cy="21475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0B5380-6F1E-401E-8C6D-9907EDA22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595" y="2452019"/>
            <a:ext cx="3324036" cy="21475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6992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三、最短路径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230" y="2163445"/>
            <a:ext cx="9626600" cy="3926205"/>
          </a:xfrm>
        </p:spPr>
        <p:txBody>
          <a:bodyPr>
            <a:normAutofit fontScale="97500"/>
          </a:bodyPr>
          <a:lstStyle/>
          <a:p>
            <a:pPr marL="514350" indent="-514350" defTabSz="914400">
              <a:buAutoNum type="arabicPeriod"/>
              <a:tabLst>
                <a:tab pos="4178300" algn="l"/>
              </a:tabLst>
            </a:pPr>
            <a:r>
              <a:rPr lang="zh-CN" altLang="en-US" sz="2800" dirty="0">
                <a:sym typeface="Arial" panose="020B0604020202020204" pitchFamily="34" charset="0"/>
              </a:rPr>
              <a:t>稀疏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矩阵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marL="514350" indent="-514350" defTabSz="914400">
              <a:buAutoNum type="arabicPeriod"/>
              <a:tabLst>
                <a:tab pos="4178300" algn="l"/>
              </a:tabLs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寻找最短路径</a:t>
            </a:r>
          </a:p>
        </p:txBody>
      </p:sp>
      <p:pic>
        <p:nvPicPr>
          <p:cNvPr id="1026" name="Picture 2" descr="Sparse Matrix in Data Structure - Dot Net Tutorials">
            <a:extLst>
              <a:ext uri="{FF2B5EF4-FFF2-40B4-BE49-F238E27FC236}">
                <a16:creationId xmlns:a16="http://schemas.microsoft.com/office/drawing/2014/main" id="{11F8BC6F-9A5B-4ABD-8573-AE5929224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502" y="3804765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0605720-8A95-4F45-A184-C74164AEB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235" y="3804764"/>
            <a:ext cx="3323666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4233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1.</a:t>
            </a:r>
            <a:r>
              <a:rPr lang="zh-CN" altLang="en-US" dirty="0">
                <a:sym typeface="Arial" panose="020B0604020202020204" pitchFamily="34" charset="0"/>
              </a:rPr>
              <a:t>稀疏矩阵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956D1162-D13C-477D-839F-938D8963904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281113" y="2163600"/>
                <a:ext cx="4255832" cy="34452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在矩阵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大部分元素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都为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时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该矩阵被称为稀疏矩阵</a:t>
                </a:r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scipy.sparse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提供很多表示系数矩阵的格式</a:t>
                </a:r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scipy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r>
                  <a:rPr lang="en-US" altLang="zh-CN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sparse.linalg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提供针对稀疏矩阵的线性代数运算函数</a:t>
                </a:r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956D1162-D13C-477D-839F-938D89639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281113" y="2163600"/>
                <a:ext cx="4255832" cy="3445200"/>
              </a:xfrm>
              <a:blipFill>
                <a:blip r:embed="rId4"/>
                <a:stretch>
                  <a:fillRect l="-287" t="-1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27F28B3-0567-478D-B9FB-68C447E94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057" y="1214910"/>
            <a:ext cx="4594279" cy="24756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288247-515F-426A-ABD6-639CD591E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327" y="4250208"/>
            <a:ext cx="6221009" cy="21965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062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3"/>
            </p:custDataLst>
          </p:nvPr>
        </p:nvSpPr>
        <p:spPr>
          <a:xfrm>
            <a:off x="3410584" y="2862580"/>
            <a:ext cx="3240000" cy="9632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22" name="文本框 221"/>
          <p:cNvSpPr txBox="1"/>
          <p:nvPr>
            <p:custDataLst>
              <p:tags r:id="rId4"/>
            </p:custDataLst>
          </p:nvPr>
        </p:nvSpPr>
        <p:spPr>
          <a:xfrm>
            <a:off x="3414395" y="1951990"/>
            <a:ext cx="2880360" cy="768350"/>
          </a:xfrm>
          <a:prstGeom prst="rect">
            <a:avLst/>
          </a:prstGeom>
          <a:noFill/>
        </p:spPr>
        <p:txBody>
          <a:bodyPr wrap="square" rtlCol="0">
            <a:normAutofit fontScale="87500"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 </a:t>
            </a:r>
            <a:r>
              <a: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爬虫练习</a:t>
            </a:r>
          </a:p>
        </p:txBody>
      </p:sp>
      <p:cxnSp>
        <p:nvCxnSpPr>
          <p:cNvPr id="18" name="直接连接符 17"/>
          <p:cNvCxnSpPr/>
          <p:nvPr>
            <p:custDataLst>
              <p:tags r:id="rId5"/>
            </p:custDataLst>
          </p:nvPr>
        </p:nvCxnSpPr>
        <p:spPr>
          <a:xfrm rot="10800000">
            <a:off x="3537910" y="2702653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3411854" y="4941570"/>
            <a:ext cx="3240000" cy="9969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118" name="文本框 117"/>
          <p:cNvSpPr txBox="1"/>
          <p:nvPr>
            <p:custDataLst>
              <p:tags r:id="rId7"/>
            </p:custDataLst>
          </p:nvPr>
        </p:nvSpPr>
        <p:spPr>
          <a:xfrm>
            <a:off x="3414395" y="4041140"/>
            <a:ext cx="33299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35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r>
              <a:rPr lang="en-US" altLang="zh-CN" sz="35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35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科学计算</a:t>
            </a:r>
            <a:endParaRPr lang="zh-CN" altLang="en-US" sz="35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19" name="直接连接符 118"/>
          <p:cNvCxnSpPr/>
          <p:nvPr>
            <p:custDataLst>
              <p:tags r:id="rId8"/>
            </p:custDataLst>
          </p:nvPr>
        </p:nvCxnSpPr>
        <p:spPr>
          <a:xfrm rot="10800000">
            <a:off x="3545530" y="478455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>
            <p:custDataLst>
              <p:tags r:id="rId9"/>
            </p:custDataLst>
          </p:nvPr>
        </p:nvSpPr>
        <p:spPr>
          <a:xfrm>
            <a:off x="7539354" y="2862580"/>
            <a:ext cx="3240000" cy="9632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126" name="文本框 125"/>
          <p:cNvSpPr txBox="1"/>
          <p:nvPr>
            <p:custDataLst>
              <p:tags r:id="rId10"/>
            </p:custDataLst>
          </p:nvPr>
        </p:nvSpPr>
        <p:spPr>
          <a:xfrm>
            <a:off x="7543165" y="1961515"/>
            <a:ext cx="3236595" cy="768350"/>
          </a:xfrm>
          <a:prstGeom prst="rect">
            <a:avLst/>
          </a:prstGeom>
          <a:noFill/>
        </p:spPr>
        <p:txBody>
          <a:bodyPr wrap="square" rtlCol="0">
            <a:normAutofit fontScale="95000"/>
          </a:bodyPr>
          <a:lstStyle/>
          <a:p>
            <a:r>
              <a:rPr lang="en-US" altLang="zh-CN" sz="35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 </a:t>
            </a:r>
            <a:r>
              <a:rPr lang="zh-CN" altLang="en-US" sz="35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办公自动化</a:t>
            </a:r>
          </a:p>
        </p:txBody>
      </p:sp>
      <p:cxnSp>
        <p:nvCxnSpPr>
          <p:cNvPr id="127" name="直接连接符 126"/>
          <p:cNvCxnSpPr/>
          <p:nvPr>
            <p:custDataLst>
              <p:tags r:id="rId11"/>
            </p:custDataLst>
          </p:nvPr>
        </p:nvCxnSpPr>
        <p:spPr>
          <a:xfrm rot="10800000">
            <a:off x="7666680" y="2702653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>
            <p:custDataLst>
              <p:tags r:id="rId12"/>
            </p:custDataLst>
          </p:nvPr>
        </p:nvSpPr>
        <p:spPr>
          <a:xfrm>
            <a:off x="7540624" y="4934585"/>
            <a:ext cx="3240000" cy="9969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130" name="文本框 129"/>
          <p:cNvSpPr txBox="1"/>
          <p:nvPr>
            <p:custDataLst>
              <p:tags r:id="rId13"/>
            </p:custDataLst>
          </p:nvPr>
        </p:nvSpPr>
        <p:spPr>
          <a:xfrm>
            <a:off x="7543165" y="4034155"/>
            <a:ext cx="2935454" cy="768350"/>
          </a:xfrm>
          <a:prstGeom prst="rect">
            <a:avLst/>
          </a:prstGeom>
          <a:noFill/>
        </p:spPr>
        <p:txBody>
          <a:bodyPr wrap="square" rtlCol="0">
            <a:normAutofit fontScale="95000"/>
          </a:bodyPr>
          <a:lstStyle/>
          <a:p>
            <a:r>
              <a:rPr lang="en-US" altLang="zh-CN" sz="35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r>
              <a:rPr lang="en-US" altLang="zh-CN" sz="35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zh-CN" altLang="en-US" sz="35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数据可视化 </a:t>
            </a:r>
            <a:endParaRPr lang="zh-CN" altLang="en-US" sz="35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31" name="直接连接符 130"/>
          <p:cNvCxnSpPr/>
          <p:nvPr>
            <p:custDataLst>
              <p:tags r:id="rId14"/>
            </p:custDataLst>
          </p:nvPr>
        </p:nvCxnSpPr>
        <p:spPr>
          <a:xfrm rot="10800000">
            <a:off x="7674300" y="478455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755650" y="696595"/>
            <a:ext cx="1880235" cy="69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/>
            <a:r>
              <a:rPr lang="zh-CN" altLang="en-US" sz="3200" b="1" spc="800" dirty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1.</a:t>
            </a:r>
            <a:r>
              <a:rPr lang="zh-CN" altLang="en-US" dirty="0">
                <a:sym typeface="Arial" panose="020B0604020202020204" pitchFamily="34" charset="0"/>
              </a:rPr>
              <a:t>寻找最短路径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956D1162-D13C-477D-839F-938D8963904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281113" y="2163600"/>
                <a:ext cx="4255832" cy="34452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𝐷𝑖𝑗𝑘𝑠𝑡𝑟𝑎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算法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寻找最短路径</a:t>
                </a:r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scipy</a:t>
                </a:r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r>
                  <a:rPr lang="en-US" altLang="zh-CN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sparse.csgraph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提供对稀疏矩阵表示的图进行搜索的函数</a:t>
                </a:r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956D1162-D13C-477D-839F-938D89639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281113" y="2163600"/>
                <a:ext cx="4255832" cy="3445200"/>
              </a:xfrm>
              <a:blipFill>
                <a:blip r:embed="rId4"/>
                <a:stretch>
                  <a:fillRect l="-287" t="-1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F1005EE-0BBC-4512-BE81-0556083D39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3" t="2801"/>
          <a:stretch/>
        </p:blipFill>
        <p:spPr>
          <a:xfrm>
            <a:off x="1419847" y="3889425"/>
            <a:ext cx="3528940" cy="1246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055AA6-5A9E-4350-80B1-5C8045E15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546" y="1858206"/>
            <a:ext cx="5100866" cy="32774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3802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1.</a:t>
            </a:r>
            <a:r>
              <a:rPr lang="zh-CN" altLang="en-US" dirty="0">
                <a:sym typeface="Arial" panose="020B0604020202020204" pitchFamily="34" charset="0"/>
              </a:rPr>
              <a:t>寻找最短路径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2112CD-06F8-4172-B043-48680C499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052" y="1971699"/>
            <a:ext cx="6972030" cy="41970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24B215-41FA-4575-94F8-89B945D22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440" y="2260794"/>
            <a:ext cx="2618079" cy="9224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9BDA2B-A2B2-4C5F-883E-50D43EC06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529" y="4081494"/>
            <a:ext cx="2253357" cy="3458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8128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80D3C-8918-4249-8F17-D0F9826B9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2ADB8-A7DB-4B35-AB46-B1F194B2FB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1600" y="1972800"/>
            <a:ext cx="5501070" cy="4398024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对图像进行奇异值分解，并通过不同维度的分解向量重新合成图像，观察效果，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提示：使用</a:t>
            </a:r>
            <a:r>
              <a:rPr lang="en-US" altLang="zh-CN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scipy.linalg.svd</a:t>
            </a:r>
            <a:endParaRPr lang="en-US" altLang="zh-CN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/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对右图图像进行二值化处理，构建图结构，寻找迷宫的通过路径。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en-US" altLang="zh-CN" b="1" i="1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pylab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的使用，和</a:t>
            </a:r>
            <a:r>
              <a:rPr lang="en-US" altLang="zh-CN" b="1" i="1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matplotlib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的关系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其他科学计算库</a:t>
            </a:r>
            <a:r>
              <a:rPr lang="en-US" altLang="zh-CN" b="1" i="1" dirty="0" err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opencv</a:t>
            </a:r>
            <a:r>
              <a:rPr lang="en-US" altLang="zh-CN" b="1" i="1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b="1" i="1" dirty="0" err="1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sympy</a:t>
            </a:r>
            <a:r>
              <a:rPr lang="en-US" altLang="zh-CN" b="1" i="1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scikit-learn…</a:t>
            </a:r>
            <a:endParaRPr lang="zh-CN" altLang="en-US" b="1" i="1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73CCD9-A6F3-437C-87E5-2C90BF2D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87" y="1865559"/>
            <a:ext cx="3545743" cy="44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3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134110" y="1323975"/>
            <a:ext cx="3341370" cy="3486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科学计算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dirty="0"/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主要实验内容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/>
          <a:lstStyle/>
          <a:p>
            <a:pPr marL="571500" indent="-571500" defTabSz="914400">
              <a:buFont typeface="+mj-ea"/>
              <a:buAutoNum type="ea1JpnChsDbPeriod"/>
              <a:tabLst>
                <a:tab pos="4178300" algn="l"/>
              </a:tabLst>
            </a:pPr>
            <a:r>
              <a:rPr lang="zh-CN" altLang="en-US" sz="2800" dirty="0">
                <a:solidFill>
                  <a:schemeClr val="tx1"/>
                </a:solidFill>
                <a:sym typeface="Arial" panose="020B0604020202020204" pitchFamily="34" charset="0"/>
              </a:rPr>
              <a:t>拟合与优化</a:t>
            </a:r>
          </a:p>
          <a:p>
            <a:pPr marL="571500" indent="-571500" defTabSz="914400">
              <a:buFont typeface="+mj-ea"/>
              <a:buAutoNum type="ea1JpnChsDbPeriod"/>
              <a:tabLst>
                <a:tab pos="4178300" algn="l"/>
              </a:tabLst>
            </a:pPr>
            <a:r>
              <a:rPr lang="zh-CN" altLang="en-US" sz="2800" dirty="0">
                <a:solidFill>
                  <a:schemeClr val="tx1"/>
                </a:solidFill>
                <a:sym typeface="Arial" panose="020B0604020202020204" pitchFamily="34" charset="0"/>
              </a:rPr>
              <a:t>特征值与特征向量</a:t>
            </a:r>
            <a:endParaRPr lang="en-US" altLang="zh-CN" sz="2800" dirty="0">
              <a:solidFill>
                <a:schemeClr val="tx1"/>
              </a:solidFill>
              <a:sym typeface="Arial" panose="020B0604020202020204" pitchFamily="34" charset="0"/>
            </a:endParaRPr>
          </a:p>
          <a:p>
            <a:pPr marL="571500" indent="-571500" defTabSz="914400">
              <a:buFont typeface="+mj-ea"/>
              <a:buAutoNum type="ea1JpnChsDbPeriod"/>
              <a:tabLst>
                <a:tab pos="4178300" algn="l"/>
              </a:tabLst>
            </a:pPr>
            <a:r>
              <a:rPr lang="zh-CN" altLang="en-US" sz="2800" dirty="0">
                <a:solidFill>
                  <a:schemeClr val="tx1"/>
                </a:solidFill>
                <a:sym typeface="Arial" panose="020B0604020202020204" pitchFamily="34" charset="0"/>
              </a:rPr>
              <a:t>最短路径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一、拟合与优化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430" y="2163445"/>
            <a:ext cx="9626600" cy="3926205"/>
          </a:xfrm>
        </p:spPr>
        <p:txBody>
          <a:bodyPr>
            <a:normAutofit fontScale="97500"/>
          </a:bodyPr>
          <a:lstStyle/>
          <a:p>
            <a:pPr marL="514350" indent="-514350" defTabSz="914400">
              <a:buAutoNum type="arabicPeriod"/>
              <a:tabLst>
                <a:tab pos="4178300" algn="l"/>
              </a:tabLs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准备工作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marL="514350" indent="-514350" defTabSz="914400">
              <a:buAutoNum type="arabicPeriod"/>
              <a:tabLst>
                <a:tab pos="4178300" algn="l"/>
              </a:tabLst>
            </a:pPr>
            <a:r>
              <a:rPr lang="zh-CN" altLang="en-US" sz="2800" dirty="0">
                <a:sym typeface="Arial" panose="020B0604020202020204" pitchFamily="34" charset="0"/>
              </a:rPr>
              <a:t>非线性方程组求解</a:t>
            </a:r>
            <a:endParaRPr lang="en-US" altLang="zh-CN" sz="2800" dirty="0">
              <a:sym typeface="Arial" panose="020B0604020202020204" pitchFamily="34" charset="0"/>
            </a:endParaRPr>
          </a:p>
          <a:p>
            <a:pPr marL="514350" indent="-514350" defTabSz="914400">
              <a:buAutoNum type="arabicPeriod"/>
              <a:tabLst>
                <a:tab pos="4178300" algn="l"/>
              </a:tabLs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最小二乘拟合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/>
          <a:lstStyle/>
          <a:p>
            <a:r>
              <a:rPr lang="en-US" altLang="zh-CN" dirty="0">
                <a:sym typeface="Arial" panose="020B0604020202020204" pitchFamily="34" charset="0"/>
              </a:rPr>
              <a:t>1.</a:t>
            </a:r>
            <a:r>
              <a:rPr lang="zh-CN" altLang="en-US" dirty="0">
                <a:sym typeface="Arial" panose="020B0604020202020204" pitchFamily="34" charset="0"/>
              </a:rPr>
              <a:t>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defTabSz="914400">
              <a:buFont typeface="Wingdings" panose="05000000000000000000" pitchFamily="2" charset="2"/>
              <a:buChar char="Ø"/>
              <a:tabLst>
                <a:tab pos="4178300" algn="l"/>
              </a:tabLst>
            </a:pPr>
            <a:r>
              <a:rPr lang="en-US" altLang="zh-CN" sz="2800" dirty="0" err="1">
                <a:sym typeface="Arial" panose="020B0604020202020204" pitchFamily="34" charset="0"/>
              </a:rPr>
              <a:t>Numpy</a:t>
            </a:r>
            <a:r>
              <a:rPr lang="en-US" altLang="zh-CN" sz="2800" dirty="0">
                <a:sym typeface="Arial" panose="020B0604020202020204" pitchFamily="34" charset="0"/>
              </a:rPr>
              <a:t>—</a:t>
            </a:r>
            <a:r>
              <a:rPr lang="zh-CN" altLang="en-US" sz="2800" dirty="0">
                <a:sym typeface="Arial" panose="020B0604020202020204" pitchFamily="34" charset="0"/>
              </a:rPr>
              <a:t>快速处理数据库</a:t>
            </a:r>
            <a:endParaRPr lang="en-US" altLang="zh-CN" sz="2800" dirty="0">
              <a:sym typeface="Arial" panose="020B0604020202020204" pitchFamily="34" charset="0"/>
            </a:endParaRPr>
          </a:p>
          <a:p>
            <a:pPr defTabSz="914400">
              <a:buFont typeface="Wingdings" panose="05000000000000000000" pitchFamily="2" charset="2"/>
              <a:buChar char="Ø"/>
              <a:tabLst>
                <a:tab pos="4178300" algn="l"/>
              </a:tabLst>
            </a:pP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Scipy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—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数值计算库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defTabSz="914400">
              <a:buFont typeface="Wingdings" panose="05000000000000000000" pitchFamily="2" charset="2"/>
              <a:buChar char="Ø"/>
              <a:tabLst>
                <a:tab pos="4178300" algn="l"/>
              </a:tabLs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matplotlib绘图库</a:t>
            </a:r>
          </a:p>
          <a:p>
            <a:pPr marL="514350" indent="-514350" defTabSz="914400">
              <a:buAutoNum type="arabicPeriod"/>
              <a:tabLst>
                <a:tab pos="4178300" algn="l"/>
              </a:tabLst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en-US" altLang="zh-CN" dirty="0" err="1">
                <a:sym typeface="Arial" panose="020B0604020202020204" pitchFamily="34" charset="0"/>
              </a:rPr>
              <a:t>Numpy</a:t>
            </a:r>
            <a:r>
              <a:rPr lang="en-US" altLang="zh-CN" dirty="0">
                <a:sym typeface="Arial" panose="020B0604020202020204" pitchFamily="34" charset="0"/>
              </a:rPr>
              <a:t>—</a:t>
            </a:r>
            <a:r>
              <a:rPr lang="zh-CN" altLang="en-US" dirty="0">
                <a:sym typeface="Arial" panose="020B0604020202020204" pitchFamily="34" charset="0"/>
              </a:rPr>
              <a:t>快速处理数据库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906E5C-AF66-490D-8C2F-91B17AAFF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320" y="1938510"/>
            <a:ext cx="3584671" cy="153062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54437EB-4B1A-4085-9C80-F14AC34421B9}"/>
              </a:ext>
            </a:extLst>
          </p:cNvPr>
          <p:cNvSpPr/>
          <p:nvPr/>
        </p:nvSpPr>
        <p:spPr>
          <a:xfrm>
            <a:off x="2059092" y="3361033"/>
            <a:ext cx="4591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A4A4A"/>
                </a:solidFill>
                <a:latin typeface="Lato"/>
              </a:rPr>
              <a:t>The fundamental package for </a:t>
            </a:r>
            <a:r>
              <a:rPr lang="en-US" altLang="zh-CN" b="1" dirty="0">
                <a:solidFill>
                  <a:srgbClr val="FF0000"/>
                </a:solidFill>
                <a:latin typeface="Lato"/>
              </a:rPr>
              <a:t>scientific computing</a:t>
            </a:r>
            <a:r>
              <a:rPr lang="en-US" altLang="zh-CN" dirty="0">
                <a:solidFill>
                  <a:srgbClr val="FF0000"/>
                </a:solidFill>
                <a:latin typeface="Lato"/>
              </a:rPr>
              <a:t> </a:t>
            </a:r>
            <a:r>
              <a:rPr lang="en-US" altLang="zh-CN" dirty="0">
                <a:solidFill>
                  <a:srgbClr val="4A4A4A"/>
                </a:solidFill>
                <a:latin typeface="Lato"/>
              </a:rPr>
              <a:t>with Python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1D6F4B-1195-4470-91C4-B926B5715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56" y="1938510"/>
            <a:ext cx="3273077" cy="45148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10233D-5EDD-44D0-B0F3-18F81C46C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092" y="4669821"/>
            <a:ext cx="4106899" cy="17850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en-US" altLang="zh-CN" dirty="0" err="1">
                <a:sym typeface="Arial" panose="020B0604020202020204" pitchFamily="34" charset="0"/>
              </a:rPr>
              <a:t>Scipy</a:t>
            </a:r>
            <a:r>
              <a:rPr lang="en-US" altLang="zh-CN" dirty="0">
                <a:sym typeface="Arial" panose="020B0604020202020204" pitchFamily="34" charset="0"/>
              </a:rPr>
              <a:t>—</a:t>
            </a:r>
            <a:r>
              <a:rPr lang="zh-CN" altLang="en-US" dirty="0">
                <a:sym typeface="Arial" panose="020B0604020202020204" pitchFamily="34" charset="0"/>
              </a:rPr>
              <a:t>数值计算库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4437EB-4B1A-4085-9C80-F14AC34421B9}"/>
              </a:ext>
            </a:extLst>
          </p:cNvPr>
          <p:cNvSpPr/>
          <p:nvPr/>
        </p:nvSpPr>
        <p:spPr>
          <a:xfrm>
            <a:off x="2059092" y="3361033"/>
            <a:ext cx="4591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Lato"/>
              </a:rPr>
              <a:t>Fundamental algorithms </a:t>
            </a:r>
            <a:r>
              <a:rPr lang="en-US" altLang="zh-CN" dirty="0">
                <a:solidFill>
                  <a:srgbClr val="4A4A4A"/>
                </a:solidFill>
                <a:latin typeface="Lato"/>
              </a:rPr>
              <a:t>for scientific computing in Python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56D090-CC4B-4DEF-96E5-57B44E2E5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03" b="19429"/>
          <a:stretch/>
        </p:blipFill>
        <p:spPr>
          <a:xfrm>
            <a:off x="2574970" y="2147581"/>
            <a:ext cx="2993724" cy="11409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BB086A-3F75-45E3-88B8-55B670590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275" y="2147581"/>
            <a:ext cx="4305300" cy="4181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7177F4-E51C-4F14-AB32-99B0FD709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093" y="4711007"/>
            <a:ext cx="4036908" cy="1314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600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81600" y="1214910"/>
            <a:ext cx="9626400" cy="72360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matplotlib—</a:t>
            </a:r>
            <a:r>
              <a:rPr lang="zh-CN" altLang="en-US" dirty="0">
                <a:sym typeface="Arial" panose="020B0604020202020204" pitchFamily="34" charset="0"/>
              </a:rPr>
              <a:t>绘图库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4437EB-4B1A-4085-9C80-F14AC34421B9}"/>
              </a:ext>
            </a:extLst>
          </p:cNvPr>
          <p:cNvSpPr/>
          <p:nvPr/>
        </p:nvSpPr>
        <p:spPr>
          <a:xfrm>
            <a:off x="2059092" y="3361033"/>
            <a:ext cx="4591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A4A4A"/>
                </a:solidFill>
                <a:latin typeface="Lato"/>
              </a:rPr>
              <a:t>Matplotlib is a </a:t>
            </a:r>
            <a:r>
              <a:rPr lang="en-US" altLang="zh-CN" b="1" dirty="0">
                <a:solidFill>
                  <a:srgbClr val="FF0000"/>
                </a:solidFill>
                <a:latin typeface="Lato"/>
              </a:rPr>
              <a:t>comprehensive</a:t>
            </a:r>
            <a:r>
              <a:rPr lang="en-US" altLang="zh-CN" dirty="0">
                <a:solidFill>
                  <a:srgbClr val="4A4A4A"/>
                </a:solidFill>
                <a:latin typeface="Lato"/>
              </a:rPr>
              <a:t> library for creating static, animated, and interactive </a:t>
            </a:r>
            <a:r>
              <a:rPr lang="en-US" altLang="zh-CN" b="1" dirty="0">
                <a:solidFill>
                  <a:srgbClr val="FF0000"/>
                </a:solidFill>
                <a:latin typeface="Lato"/>
              </a:rPr>
              <a:t>visualizations</a:t>
            </a:r>
            <a:r>
              <a:rPr lang="en-US" altLang="zh-CN" dirty="0">
                <a:solidFill>
                  <a:srgbClr val="4A4A4A"/>
                </a:solidFill>
                <a:latin typeface="Lato"/>
              </a:rPr>
              <a:t> in Python.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644121-6BB5-486E-8F0A-E9B5E1DD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821" y="2488199"/>
            <a:ext cx="2426418" cy="6462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43B0EB-3F79-406C-875E-B0BA40459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25" y="1893374"/>
            <a:ext cx="4332716" cy="24821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655A1C-6CC5-4A09-975E-71AFDAB6E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815" y="4556954"/>
            <a:ext cx="7470351" cy="18270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9408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ZmM2Y3YWY2YzFiM2VhODFkM2NiNjMzNzk5YjAzYzQifQ=="/>
  <p:tag name="KSO_WPP_MARK_KEY" val="32b11480-4a6d-4068-b154-32e9c8f01db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1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空白演示经典风格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6915_1*b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副标题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4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6915_4*l_h_f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6915_4*l_h_i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6915_4*l_h_i*1_1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6915_4*l_h_f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6915_4*l_h_i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6915_4*l_h_i*1_2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6915_4*l_h_f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6915_4*l_h_i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6915_4*l_h_i*1_3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6915_4*l_h_f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6915_4*l_h_i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6915_4*l_h_i*1_4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6915_4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6915_7*b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点击此处添加正文，文字是您思炼，为了演示发布的良好效果，请言简意赅的阐述您的观点。点击此处添加正文，请言简意赅的阐述您的观点。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SUBTYPE" val="a"/>
  <p:tag name="KSO_WM_UNIT_NOCLEAR" val="0"/>
  <p:tag name="KSO_WM_UNIT_VALUE" val="636"/>
  <p:tag name="KSO_WM_UNIT_TYPE" val="f"/>
  <p:tag name="KSO_WM_UNIT_INDEX" val="1"/>
  <p:tag name="KSO_WM_UNIT_PRESET_TEXT" val="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&#10;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&#10;点击此处添加正文，文字是您思炼，为了演示发布的良好效果，请言简意赅的阐述您的观点。点击此处添加正文，文字是您思想的提炼，请言简意赅的阐述您的观点。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SUBTYPE" val="a"/>
  <p:tag name="KSO_WM_UNIT_NOCLEAR" val="0"/>
  <p:tag name="KSO_WM_UNIT_VALUE" val="636"/>
  <p:tag name="KSO_WM_UNIT_TYPE" val="f"/>
  <p:tag name="KSO_WM_UNIT_INDEX" val="1"/>
  <p:tag name="KSO_WM_UNIT_PRESET_TEXT" val="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&#10;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&#10;点击此处添加正文，文字是您思炼，为了演示发布的良好效果，请言简意赅的阐述您的观点。点击此处添加正文，文字是您思想的提炼，请言简意赅的阐述您的观点。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SUBTYPE" val="a"/>
  <p:tag name="KSO_WM_UNIT_NOCLEAR" val="0"/>
  <p:tag name="KSO_WM_UNIT_VALUE" val="636"/>
  <p:tag name="KSO_WM_UNIT_TYPE" val="f"/>
  <p:tag name="KSO_WM_UNIT_INDEX" val="1"/>
  <p:tag name="KSO_WM_UNIT_PRESET_TEXT" val="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&#10;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&#10;点击此处添加正文，文字是您思炼，为了演示发布的良好效果，请言简意赅的阐述您的观点。点击此处添加正文，文字是您思想的提炼，请言简意赅的阐述您的观点。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SUBTYPE" val="a"/>
  <p:tag name="KSO_WM_UNIT_NOCLEAR" val="0"/>
  <p:tag name="KSO_WM_UNIT_VALUE" val="636"/>
  <p:tag name="KSO_WM_UNIT_TYPE" val="f"/>
  <p:tag name="KSO_WM_UNIT_INDEX" val="1"/>
  <p:tag name="KSO_WM_UNIT_PRESET_TEXT" val="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&#10;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&#10;点击此处添加正文，文字是您思炼，为了演示发布的良好效果，请言简意赅的阐述您的观点。点击此处添加正文，文字是您思想的提炼，请言简意赅的阐述您的观点。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SUBTYPE" val="a"/>
  <p:tag name="KSO_WM_UNIT_NOCLEAR" val="0"/>
  <p:tag name="KSO_WM_UNIT_VALUE" val="636"/>
  <p:tag name="KSO_WM_UNIT_TYPE" val="f"/>
  <p:tag name="KSO_WM_UNIT_INDEX" val="1"/>
  <p:tag name="KSO_WM_UNIT_PRESET_TEXT" val="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&#10;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点击此处添加正文，文字是您思炼，为了演示发布的良好效果，请言简意赅的阐述您的观点。点击此处添加正文，文字是您思想的提炼，请言简意赅的阐述您的观点。&#10;点击此处添加正文，文字是您思炼，为了演示发布的良好效果，请言简意赅的阐述您的观点。点击此处添加正文，文字是您思想的提炼，请言简意赅的阐述您的观点。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685</Words>
  <Application>Microsoft Office PowerPoint</Application>
  <PresentationFormat>宽屏</PresentationFormat>
  <Paragraphs>101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宋体</vt:lpstr>
      <vt:lpstr>Arial</vt:lpstr>
      <vt:lpstr>Calibri</vt:lpstr>
      <vt:lpstr>Cambria Math</vt:lpstr>
      <vt:lpstr>Lato</vt:lpstr>
      <vt:lpstr>Wingdings</vt:lpstr>
      <vt:lpstr>Office 主题</vt:lpstr>
      <vt:lpstr>1_Office 主题​​</vt:lpstr>
      <vt:lpstr>Python程序设计综合训练</vt:lpstr>
      <vt:lpstr>PowerPoint 演示文稿</vt:lpstr>
      <vt:lpstr>科学计算</vt:lpstr>
      <vt:lpstr>主要实验内容</vt:lpstr>
      <vt:lpstr>一、拟合与优化</vt:lpstr>
      <vt:lpstr>1.准备工作</vt:lpstr>
      <vt:lpstr>Numpy—快速处理数据库</vt:lpstr>
      <vt:lpstr>Scipy—数值计算库</vt:lpstr>
      <vt:lpstr>matplotlib—绘图库</vt:lpstr>
      <vt:lpstr>2.非线性方程组求解</vt:lpstr>
      <vt:lpstr>3.最小二乘拟合</vt:lpstr>
      <vt:lpstr>3.最小二乘拟合</vt:lpstr>
      <vt:lpstr>二、特征值与特征向量</vt:lpstr>
      <vt:lpstr>1.特征值与特征向量</vt:lpstr>
      <vt:lpstr>2.广义特征值与特征向量</vt:lpstr>
      <vt:lpstr>3.椭圆拟合求解</vt:lpstr>
      <vt:lpstr>3.椭圆拟合求解</vt:lpstr>
      <vt:lpstr>三、最短路径</vt:lpstr>
      <vt:lpstr>1.稀疏矩阵</vt:lpstr>
      <vt:lpstr>1.寻找最短路径</vt:lpstr>
      <vt:lpstr>1.寻找最短路径</vt:lpstr>
      <vt:lpstr>探索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Python程序设计综合训练</dc:title>
  <dc:creator>张玉龙</dc:creator>
  <cp:lastModifiedBy>Guo Yu</cp:lastModifiedBy>
  <cp:revision>55</cp:revision>
  <dcterms:created xsi:type="dcterms:W3CDTF">2023-04-11T00:52:00Z</dcterms:created>
  <dcterms:modified xsi:type="dcterms:W3CDTF">2023-04-26T07:04:32Z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C520DFAF57C146D9929E5C142B09062F_12</vt:lpwstr>
  </property>
  <property fmtid="{D5CDD505-2E9C-101B-9397-08002B2CF9AE}" pid="3" name="KSOProductBuildVer">
    <vt:lpwstr>2052-11.1.0.12970</vt:lpwstr>
  </property>
</Properties>
</file>